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6"/>
  </p:notesMasterIdLst>
  <p:handoutMasterIdLst>
    <p:handoutMasterId r:id="rId7"/>
  </p:handoutMasterIdLst>
  <p:sldIdLst>
    <p:sldId id="256" r:id="rId2"/>
    <p:sldId id="276" r:id="rId3"/>
    <p:sldId id="259" r:id="rId4"/>
    <p:sldId id="289" r:id="rId5"/>
  </p:sldIdLst>
  <p:sldSz cx="12192000" cy="6858000"/>
  <p:notesSz cx="7104063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B200"/>
    <a:srgbClr val="FFC91D"/>
    <a:srgbClr val="9F60CE"/>
    <a:srgbClr val="B889DB"/>
    <a:srgbClr val="9933FF"/>
    <a:srgbClr val="15A0AF"/>
    <a:srgbClr val="45D9E9"/>
    <a:srgbClr val="EB7525"/>
    <a:srgbClr val="1D9A78"/>
    <a:srgbClr val="9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60"/>
  </p:normalViewPr>
  <p:slideViewPr>
    <p:cSldViewPr snapToGrid="0">
      <p:cViewPr varScale="1">
        <p:scale>
          <a:sx n="66" d="100"/>
          <a:sy n="66" d="100"/>
        </p:scale>
        <p:origin x="6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D79BDD-6F96-4615-AE00-0F3DC1012AD1}" type="datetimeFigureOut">
              <a:rPr lang="en-GB" smtClean="0"/>
              <a:t>15/12/2019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0967E6-90C1-4D15-A8E7-C9388ADDB6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36083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8" cy="513508"/>
          </a:xfrm>
          <a:prstGeom prst="rect">
            <a:avLst/>
          </a:prstGeom>
        </p:spPr>
        <p:txBody>
          <a:bodyPr vert="horz" lIns="95473" tIns="47736" rIns="95473" bIns="47736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991" y="0"/>
            <a:ext cx="3078428" cy="513508"/>
          </a:xfrm>
          <a:prstGeom prst="rect">
            <a:avLst/>
          </a:prstGeom>
        </p:spPr>
        <p:txBody>
          <a:bodyPr vert="horz" lIns="95473" tIns="47736" rIns="95473" bIns="47736" rtlCol="0"/>
          <a:lstStyle>
            <a:lvl1pPr algn="r">
              <a:defRPr sz="1300"/>
            </a:lvl1pPr>
          </a:lstStyle>
          <a:p>
            <a:fld id="{9A665545-BA2D-4D80-A7C8-FD50693BB21D}" type="datetimeFigureOut">
              <a:rPr lang="en-GB" smtClean="0"/>
              <a:t>15/12/2019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38863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73" tIns="47736" rIns="95473" bIns="47736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407" y="4925408"/>
            <a:ext cx="5683250" cy="4029879"/>
          </a:xfrm>
          <a:prstGeom prst="rect">
            <a:avLst/>
          </a:prstGeom>
        </p:spPr>
        <p:txBody>
          <a:bodyPr vert="horz" lIns="95473" tIns="47736" rIns="95473" bIns="4773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8" cy="513507"/>
          </a:xfrm>
          <a:prstGeom prst="rect">
            <a:avLst/>
          </a:prstGeom>
        </p:spPr>
        <p:txBody>
          <a:bodyPr vert="horz" lIns="95473" tIns="47736" rIns="95473" bIns="47736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991" y="9721107"/>
            <a:ext cx="3078428" cy="513507"/>
          </a:xfrm>
          <a:prstGeom prst="rect">
            <a:avLst/>
          </a:prstGeom>
        </p:spPr>
        <p:txBody>
          <a:bodyPr vert="horz" lIns="95473" tIns="47736" rIns="95473" bIns="47736" rtlCol="0" anchor="b"/>
          <a:lstStyle>
            <a:lvl1pPr algn="r">
              <a:defRPr sz="1300"/>
            </a:lvl1pPr>
          </a:lstStyle>
          <a:p>
            <a:fld id="{A124AF89-C103-4D50-8487-28AE6B6B87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72931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24AF89-C103-4D50-8487-28AE6B6B87F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02985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39B3E-6FE9-49A1-85A7-08C07B773906}" type="datetimeFigureOut">
              <a:rPr lang="en-GB" smtClean="0"/>
              <a:t>15/12/2019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B8373-358A-4731-92E7-D899E67C0A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5269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39B3E-6FE9-49A1-85A7-08C07B773906}" type="datetimeFigureOut">
              <a:rPr lang="en-GB" smtClean="0"/>
              <a:t>15/12/2019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B8373-358A-4731-92E7-D899E67C0A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8440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39B3E-6FE9-49A1-85A7-08C07B773906}" type="datetimeFigureOut">
              <a:rPr lang="en-GB" smtClean="0"/>
              <a:t>15/12/2019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B8373-358A-4731-92E7-D899E67C0A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9959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39B3E-6FE9-49A1-85A7-08C07B773906}" type="datetimeFigureOut">
              <a:rPr lang="en-GB" smtClean="0"/>
              <a:t>15/12/2019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B8373-358A-4731-92E7-D899E67C0A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5578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39B3E-6FE9-49A1-85A7-08C07B773906}" type="datetimeFigureOut">
              <a:rPr lang="en-GB" smtClean="0"/>
              <a:t>15/12/2019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B8373-358A-4731-92E7-D899E67C0A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6709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39B3E-6FE9-49A1-85A7-08C07B773906}" type="datetimeFigureOut">
              <a:rPr lang="en-GB" smtClean="0"/>
              <a:t>15/12/2019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B8373-358A-4731-92E7-D899E67C0A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9500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39B3E-6FE9-49A1-85A7-08C07B773906}" type="datetimeFigureOut">
              <a:rPr lang="en-GB" smtClean="0"/>
              <a:t>15/12/2019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B8373-358A-4731-92E7-D899E67C0A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9876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39B3E-6FE9-49A1-85A7-08C07B773906}" type="datetimeFigureOut">
              <a:rPr lang="en-GB" smtClean="0"/>
              <a:t>15/12/2019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B8373-358A-4731-92E7-D899E67C0A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0618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39B3E-6FE9-49A1-85A7-08C07B773906}" type="datetimeFigureOut">
              <a:rPr lang="en-GB" smtClean="0"/>
              <a:t>15/12/2019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B8373-358A-4731-92E7-D899E67C0A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1076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39B3E-6FE9-49A1-85A7-08C07B773906}" type="datetimeFigureOut">
              <a:rPr lang="en-GB" smtClean="0"/>
              <a:t>15/12/2019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B8373-358A-4731-92E7-D899E67C0A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2517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39B3E-6FE9-49A1-85A7-08C07B773906}" type="datetimeFigureOut">
              <a:rPr lang="en-GB" smtClean="0"/>
              <a:t>15/12/2019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B8373-358A-4731-92E7-D899E67C0A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7971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E39B3E-6FE9-49A1-85A7-08C07B773906}" type="datetimeFigureOut">
              <a:rPr lang="en-GB" smtClean="0"/>
              <a:t>15/12/2019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B8373-358A-4731-92E7-D899E67C0A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3621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668963"/>
          </a:xfrm>
        </p:spPr>
        <p:txBody>
          <a:bodyPr>
            <a:normAutofit/>
          </a:bodyPr>
          <a:lstStyle/>
          <a:p>
            <a:r>
              <a:rPr lang="en-GB" sz="5400" b="1" dirty="0" smtClean="0">
                <a:latin typeface="Perpetua" panose="02020502060401020303" pitchFamily="18" charset="0"/>
                <a:cs typeface="Andalus" panose="02020603050405020304" pitchFamily="18" charset="-78"/>
              </a:rPr>
              <a:t>IS457</a:t>
            </a:r>
            <a:br>
              <a:rPr lang="en-GB" sz="5400" b="1" dirty="0" smtClean="0">
                <a:latin typeface="Perpetua" panose="02020502060401020303" pitchFamily="18" charset="0"/>
                <a:cs typeface="Andalus" panose="02020603050405020304" pitchFamily="18" charset="-78"/>
              </a:rPr>
            </a:br>
            <a:r>
              <a:rPr lang="en-GB" sz="5400" b="1" dirty="0" smtClean="0">
                <a:latin typeface="Perpetua" panose="02020502060401020303" pitchFamily="18" charset="0"/>
                <a:cs typeface="Andalus" panose="02020603050405020304" pitchFamily="18" charset="-78"/>
              </a:rPr>
              <a:t>Mobile Applications</a:t>
            </a:r>
            <a:endParaRPr lang="en-GB" sz="5400" b="1" dirty="0">
              <a:latin typeface="Perpetua" panose="02020502060401020303" pitchFamily="18" charset="0"/>
              <a:cs typeface="Andalus" panose="02020603050405020304" pitchFamily="18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305807"/>
            <a:ext cx="9144000" cy="1002525"/>
          </a:xfrm>
        </p:spPr>
        <p:txBody>
          <a:bodyPr>
            <a:noAutofit/>
          </a:bodyPr>
          <a:lstStyle/>
          <a:p>
            <a:r>
              <a:rPr lang="en-GB" sz="2800" b="1" dirty="0" smtClean="0">
                <a:latin typeface="Perpetua" panose="02020502060401020303" pitchFamily="18" charset="0"/>
              </a:rPr>
              <a:t>Lecture 2</a:t>
            </a:r>
          </a:p>
          <a:p>
            <a:r>
              <a:rPr lang="en-GB" sz="2800" b="1" dirty="0" smtClean="0">
                <a:latin typeface="Perpetua" panose="02020502060401020303" pitchFamily="18" charset="0"/>
              </a:rPr>
              <a:t>Mobile Framework</a:t>
            </a:r>
            <a:endParaRPr lang="en-GB" sz="2800" b="1" dirty="0">
              <a:latin typeface="Perpetua" panose="02020502060401020303" pitchFamily="18" charset="0"/>
            </a:endParaRPr>
          </a:p>
        </p:txBody>
      </p:sp>
      <p:pic>
        <p:nvPicPr>
          <p:cNvPr id="1028" name="Picture 4" descr="Related imag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961"/>
          <a:stretch/>
        </p:blipFill>
        <p:spPr bwMode="auto">
          <a:xfrm>
            <a:off x="8556525" y="3105239"/>
            <a:ext cx="2857500" cy="2740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0" y="6491232"/>
            <a:ext cx="12064720" cy="330723"/>
          </a:xfrm>
        </p:spPr>
        <p:txBody>
          <a:bodyPr/>
          <a:lstStyle/>
          <a:p>
            <a:r>
              <a:rPr lang="en-GB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COMPUTER INFORMATION SYSTEM DEPARTMENT					ASS.LEC. ZAINAB H. ALFAYEZ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0" y="6360610"/>
            <a:ext cx="12192000" cy="10048"/>
          </a:xfrm>
          <a:prstGeom prst="line">
            <a:avLst/>
          </a:prstGeom>
          <a:ln w="57150">
            <a:solidFill>
              <a:srgbClr val="1D9A7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شعار كلية علوم الحاسووب و تكنولوجيا المعلومات 2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77" t="7594" r="12839" b="26401"/>
          <a:stretch>
            <a:fillRect/>
          </a:stretch>
        </p:blipFill>
        <p:spPr bwMode="auto">
          <a:xfrm>
            <a:off x="375519" y="6391900"/>
            <a:ext cx="498684" cy="4300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56568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Perpetua" panose="02020502060401020303" pitchFamily="18" charset="0"/>
              </a:rPr>
              <a:t>Android Platform</a:t>
            </a:r>
            <a:endParaRPr lang="en-GB" b="1" dirty="0">
              <a:latin typeface="Perpetua" panose="02020502060401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Perpetua" panose="02020502060401020303" pitchFamily="18" charset="0"/>
              </a:rPr>
              <a:t>‘</a:t>
            </a:r>
            <a:r>
              <a:rPr lang="en-GB" dirty="0">
                <a:solidFill>
                  <a:srgbClr val="FF0000"/>
                </a:solidFill>
                <a:latin typeface="Perpetua" panose="02020502060401020303" pitchFamily="18" charset="0"/>
              </a:rPr>
              <a:t>android</a:t>
            </a:r>
            <a:r>
              <a:rPr lang="en-GB" dirty="0">
                <a:latin typeface="Perpetua" panose="02020502060401020303" pitchFamily="18" charset="0"/>
              </a:rPr>
              <a:t>’ signifies “</a:t>
            </a:r>
            <a:r>
              <a:rPr lang="en-GB" dirty="0">
                <a:solidFill>
                  <a:srgbClr val="FF0000"/>
                </a:solidFill>
                <a:latin typeface="Perpetua" panose="02020502060401020303" pitchFamily="18" charset="0"/>
              </a:rPr>
              <a:t>being human</a:t>
            </a:r>
            <a:r>
              <a:rPr lang="en-GB" dirty="0" smtClean="0">
                <a:latin typeface="Perpetua" panose="02020502060401020303" pitchFamily="18" charset="0"/>
              </a:rPr>
              <a:t>”.</a:t>
            </a:r>
          </a:p>
          <a:p>
            <a:r>
              <a:rPr lang="en-GB" dirty="0">
                <a:latin typeface="Perpetua" panose="02020502060401020303" pitchFamily="18" charset="0"/>
              </a:rPr>
              <a:t>O</a:t>
            </a:r>
            <a:r>
              <a:rPr lang="en-GB" dirty="0" smtClean="0">
                <a:latin typeface="Perpetua" panose="02020502060401020303" pitchFamily="18" charset="0"/>
              </a:rPr>
              <a:t>pen</a:t>
            </a:r>
            <a:r>
              <a:rPr lang="en-GB" dirty="0">
                <a:latin typeface="Perpetua" panose="02020502060401020303" pitchFamily="18" charset="0"/>
              </a:rPr>
              <a:t>, free </a:t>
            </a:r>
            <a:r>
              <a:rPr lang="en-GB" dirty="0" smtClean="0">
                <a:latin typeface="Perpetua" panose="02020502060401020303" pitchFamily="18" charset="0"/>
              </a:rPr>
              <a:t>designed </a:t>
            </a:r>
            <a:r>
              <a:rPr lang="en-GB" dirty="0">
                <a:latin typeface="Perpetua" panose="02020502060401020303" pitchFamily="18" charset="0"/>
              </a:rPr>
              <a:t>primarily for touch screen </a:t>
            </a:r>
            <a:r>
              <a:rPr lang="en-GB" dirty="0" smtClean="0">
                <a:latin typeface="Perpetua" panose="02020502060401020303" pitchFamily="18" charset="0"/>
              </a:rPr>
              <a:t>devices.</a:t>
            </a:r>
          </a:p>
          <a:p>
            <a:r>
              <a:rPr lang="en-GB" dirty="0">
                <a:latin typeface="Perpetua" panose="02020502060401020303" pitchFamily="18" charset="0"/>
              </a:rPr>
              <a:t>D</a:t>
            </a:r>
            <a:r>
              <a:rPr lang="en-GB" dirty="0" smtClean="0">
                <a:latin typeface="Perpetua" panose="02020502060401020303" pitchFamily="18" charset="0"/>
              </a:rPr>
              <a:t>esigned </a:t>
            </a:r>
            <a:r>
              <a:rPr lang="en-GB" dirty="0">
                <a:latin typeface="Perpetua" panose="02020502060401020303" pitchFamily="18" charset="0"/>
              </a:rPr>
              <a:t>in 2003, by Rich Miner, Nick Sears, </a:t>
            </a:r>
            <a:r>
              <a:rPr lang="en-GB" dirty="0" smtClean="0">
                <a:latin typeface="Perpetua" panose="02020502060401020303" pitchFamily="18" charset="0"/>
              </a:rPr>
              <a:t>and Chris </a:t>
            </a:r>
            <a:r>
              <a:rPr lang="en-GB" dirty="0">
                <a:latin typeface="Perpetua" panose="02020502060401020303" pitchFamily="18" charset="0"/>
              </a:rPr>
              <a:t>White, in Palo Alto, </a:t>
            </a:r>
            <a:r>
              <a:rPr lang="en-GB" dirty="0" smtClean="0">
                <a:latin typeface="Perpetua" panose="02020502060401020303" pitchFamily="18" charset="0"/>
              </a:rPr>
              <a:t>California.</a:t>
            </a:r>
          </a:p>
          <a:p>
            <a:r>
              <a:rPr lang="en-GB" dirty="0" smtClean="0">
                <a:latin typeface="Perpetua" panose="02020502060401020303" pitchFamily="18" charset="0"/>
              </a:rPr>
              <a:t>In </a:t>
            </a:r>
            <a:r>
              <a:rPr lang="en-GB" dirty="0">
                <a:latin typeface="Perpetua" panose="02020502060401020303" pitchFamily="18" charset="0"/>
              </a:rPr>
              <a:t>2005, Android was purchased by </a:t>
            </a:r>
            <a:r>
              <a:rPr lang="en-GB" dirty="0" smtClean="0">
                <a:latin typeface="Perpetua" panose="02020502060401020303" pitchFamily="18" charset="0"/>
              </a:rPr>
              <a:t>Google.</a:t>
            </a:r>
          </a:p>
          <a:p>
            <a:r>
              <a:rPr lang="en-GB" dirty="0">
                <a:latin typeface="Perpetua" panose="02020502060401020303" pitchFamily="18" charset="0"/>
              </a:rPr>
              <a:t>O</a:t>
            </a:r>
            <a:r>
              <a:rPr lang="en-GB" dirty="0" smtClean="0">
                <a:latin typeface="Perpetua" panose="02020502060401020303" pitchFamily="18" charset="0"/>
              </a:rPr>
              <a:t>perating system based </a:t>
            </a:r>
            <a:r>
              <a:rPr lang="en-GB" dirty="0">
                <a:latin typeface="Perpetua" panose="02020502060401020303" pitchFamily="18" charset="0"/>
              </a:rPr>
              <a:t>on the Linux 2.6 kernel</a:t>
            </a:r>
            <a:endParaRPr lang="en-GB" dirty="0" smtClean="0">
              <a:latin typeface="Perpetua" panose="02020502060401020303" pitchFamily="18" charset="0"/>
            </a:endParaRPr>
          </a:p>
          <a:p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1028" name="Picture 4" descr="Image result for android logo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68" t="11141" r="15851" b="11943"/>
          <a:stretch/>
        </p:blipFill>
        <p:spPr bwMode="auto">
          <a:xfrm>
            <a:off x="8880106" y="3327885"/>
            <a:ext cx="2473694" cy="2849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0" y="6360610"/>
            <a:ext cx="12192000" cy="10048"/>
          </a:xfrm>
          <a:prstGeom prst="line">
            <a:avLst/>
          </a:prstGeom>
          <a:ln w="57150">
            <a:solidFill>
              <a:srgbClr val="1D9A7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0" y="6491232"/>
            <a:ext cx="12064720" cy="330723"/>
          </a:xfrm>
        </p:spPr>
        <p:txBody>
          <a:bodyPr/>
          <a:lstStyle/>
          <a:p>
            <a:r>
              <a:rPr lang="en-GB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COMPUTER INFORMATION SYSTEM DEPARTMENT					ASS.LEC. ZAINAB H. ALFAYEZ</a:t>
            </a:r>
          </a:p>
        </p:txBody>
      </p:sp>
      <p:pic>
        <p:nvPicPr>
          <p:cNvPr id="7" name="Picture 6" descr="شعار كلية علوم الحاسووب و تكنولوجيا المعلومات 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77" t="7594" r="12839" b="26401"/>
          <a:stretch>
            <a:fillRect/>
          </a:stretch>
        </p:blipFill>
        <p:spPr bwMode="auto">
          <a:xfrm>
            <a:off x="375519" y="6391900"/>
            <a:ext cx="498684" cy="4300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38391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Perpetua" panose="02020502060401020303" pitchFamily="18" charset="0"/>
              </a:rPr>
              <a:t>Android Framework</a:t>
            </a:r>
            <a:endParaRPr lang="en-GB" b="1" dirty="0">
              <a:latin typeface="Perpetua" panose="02020502060401020303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6360610"/>
            <a:ext cx="12192000" cy="10048"/>
          </a:xfrm>
          <a:prstGeom prst="line">
            <a:avLst/>
          </a:prstGeom>
          <a:ln w="57150">
            <a:solidFill>
              <a:srgbClr val="1D9A7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0" y="6491232"/>
            <a:ext cx="12064720" cy="330723"/>
          </a:xfrm>
        </p:spPr>
        <p:txBody>
          <a:bodyPr/>
          <a:lstStyle/>
          <a:p>
            <a:r>
              <a:rPr lang="en-GB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COMPUTER INFORMATION SYSTEM DEPARTMENT					ASS.LEC. ZAINAB H. ALFAYEZ</a:t>
            </a:r>
          </a:p>
        </p:txBody>
      </p:sp>
      <p:pic>
        <p:nvPicPr>
          <p:cNvPr id="7" name="Picture 6" descr="شعار كلية علوم الحاسووب و تكنولوجيا المعلومات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77" t="7594" r="12839" b="26401"/>
          <a:stretch>
            <a:fillRect/>
          </a:stretch>
        </p:blipFill>
        <p:spPr bwMode="auto">
          <a:xfrm>
            <a:off x="375519" y="6391900"/>
            <a:ext cx="498684" cy="43005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8161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The Android software stac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5545" y="0"/>
            <a:ext cx="8152597" cy="6776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137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2997</TotalTime>
  <Words>81</Words>
  <Application>Microsoft Office PowerPoint</Application>
  <PresentationFormat>Widescreen</PresentationFormat>
  <Paragraphs>14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Andalus</vt:lpstr>
      <vt:lpstr>Arial</vt:lpstr>
      <vt:lpstr>Calibri</vt:lpstr>
      <vt:lpstr>Calibri Light</vt:lpstr>
      <vt:lpstr>Perpetua</vt:lpstr>
      <vt:lpstr>Times New Roman</vt:lpstr>
      <vt:lpstr>Office Theme</vt:lpstr>
      <vt:lpstr>IS457 Mobile Applications</vt:lpstr>
      <vt:lpstr>Android Platform</vt:lpstr>
      <vt:lpstr>Android Framework</vt:lpstr>
      <vt:lpstr>PowerPoint Presentation</vt:lpstr>
    </vt:vector>
  </TitlesOfParts>
  <Company>Microsoft (C)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Mobile Applications</dc:title>
  <dc:creator>Z Zainab</dc:creator>
  <cp:lastModifiedBy>Z Zainab</cp:lastModifiedBy>
  <cp:revision>239</cp:revision>
  <cp:lastPrinted>2017-10-08T21:54:01Z</cp:lastPrinted>
  <dcterms:created xsi:type="dcterms:W3CDTF">2017-08-07T18:19:33Z</dcterms:created>
  <dcterms:modified xsi:type="dcterms:W3CDTF">2019-12-15T16:03:40Z</dcterms:modified>
</cp:coreProperties>
</file>